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7" r:id="rId7"/>
    <p:sldId id="261" r:id="rId8"/>
    <p:sldId id="262" r:id="rId9"/>
    <p:sldId id="263" r:id="rId10"/>
    <p:sldId id="264" r:id="rId11"/>
    <p:sldId id="270" r:id="rId12"/>
    <p:sldId id="271" r:id="rId13"/>
    <p:sldId id="265"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E1047A-2922-4CC4-97F4-8691ED818EB9}" type="datetimeFigureOut">
              <a:rPr lang="en-IN" smtClean="0"/>
              <a:pPr/>
              <a:t>23-06-2023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06CC28-25FD-42E3-960F-EA97D8AD6756}" type="slidenum">
              <a:rPr lang="en-IN" smtClean="0"/>
              <a:pPr/>
              <a:t>‹#›</a:t>
            </a:fld>
            <a:endParaRPr lang="en-IN"/>
          </a:p>
        </p:txBody>
      </p:sp>
    </p:spTree>
    <p:extLst>
      <p:ext uri="{BB962C8B-B14F-4D97-AF65-F5344CB8AC3E}">
        <p14:creationId xmlns:p14="http://schemas.microsoft.com/office/powerpoint/2010/main" xmlns="" val="3485058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A88071-4B24-8432-A607-87C7D17D99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3C4FDB0D-990B-E3E3-A01A-05D0BAF311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00F44697-9669-E0CE-280A-C58B7E83B072}"/>
              </a:ext>
            </a:extLst>
          </p:cNvPr>
          <p:cNvSpPr>
            <a:spLocks noGrp="1"/>
          </p:cNvSpPr>
          <p:nvPr>
            <p:ph type="dt" sz="half" idx="10"/>
          </p:nvPr>
        </p:nvSpPr>
        <p:spPr/>
        <p:txBody>
          <a:bodyPr/>
          <a:lstStyle/>
          <a:p>
            <a:fld id="{863F7AA8-2142-4F00-97B9-39DA2BB33B99}" type="datetime1">
              <a:rPr lang="en-IN" smtClean="0"/>
              <a:pPr/>
              <a:t>23-06-2023</a:t>
            </a:fld>
            <a:endParaRPr lang="en-IN"/>
          </a:p>
        </p:txBody>
      </p:sp>
      <p:sp>
        <p:nvSpPr>
          <p:cNvPr id="5" name="Footer Placeholder 4">
            <a:extLst>
              <a:ext uri="{FF2B5EF4-FFF2-40B4-BE49-F238E27FC236}">
                <a16:creationId xmlns:a16="http://schemas.microsoft.com/office/drawing/2014/main" xmlns="" id="{63AA475B-433F-08EE-2CE9-B7412940526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DEEBCB95-9A50-428D-018B-DA3525CB2109}"/>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786508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A2B030-8576-296B-76D9-7558CFE8E3C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5F9AA141-6E23-4997-116A-7C73043653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453AD2B-5017-1EF6-3281-D17A01BB870B}"/>
              </a:ext>
            </a:extLst>
          </p:cNvPr>
          <p:cNvSpPr>
            <a:spLocks noGrp="1"/>
          </p:cNvSpPr>
          <p:nvPr>
            <p:ph type="dt" sz="half" idx="10"/>
          </p:nvPr>
        </p:nvSpPr>
        <p:spPr/>
        <p:txBody>
          <a:bodyPr/>
          <a:lstStyle/>
          <a:p>
            <a:fld id="{ABC18B82-5EF5-4281-B9EC-48DBEFF5C447}" type="datetime1">
              <a:rPr lang="en-IN" smtClean="0"/>
              <a:pPr/>
              <a:t>23-06-2023</a:t>
            </a:fld>
            <a:endParaRPr lang="en-IN"/>
          </a:p>
        </p:txBody>
      </p:sp>
      <p:sp>
        <p:nvSpPr>
          <p:cNvPr id="5" name="Footer Placeholder 4">
            <a:extLst>
              <a:ext uri="{FF2B5EF4-FFF2-40B4-BE49-F238E27FC236}">
                <a16:creationId xmlns:a16="http://schemas.microsoft.com/office/drawing/2014/main" xmlns="" id="{9475C65D-C03F-9FA7-0C67-0CAEB0A586B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84E4262C-332D-FF8B-4282-37EF7CD50FAB}"/>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985148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F8DD174-4D49-BB38-9446-BD30D44D1C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64964DD0-FF9D-C71C-296E-422EC33232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8D42ABFC-2ACA-701D-A41C-7CCF6E131271}"/>
              </a:ext>
            </a:extLst>
          </p:cNvPr>
          <p:cNvSpPr>
            <a:spLocks noGrp="1"/>
          </p:cNvSpPr>
          <p:nvPr>
            <p:ph type="dt" sz="half" idx="10"/>
          </p:nvPr>
        </p:nvSpPr>
        <p:spPr/>
        <p:txBody>
          <a:bodyPr/>
          <a:lstStyle/>
          <a:p>
            <a:fld id="{33448CC1-0BFD-488C-AA38-4DEF911E7489}" type="datetime1">
              <a:rPr lang="en-IN" smtClean="0"/>
              <a:pPr/>
              <a:t>23-06-2023</a:t>
            </a:fld>
            <a:endParaRPr lang="en-IN"/>
          </a:p>
        </p:txBody>
      </p:sp>
      <p:sp>
        <p:nvSpPr>
          <p:cNvPr id="5" name="Footer Placeholder 4">
            <a:extLst>
              <a:ext uri="{FF2B5EF4-FFF2-40B4-BE49-F238E27FC236}">
                <a16:creationId xmlns:a16="http://schemas.microsoft.com/office/drawing/2014/main" xmlns="" id="{BC9C5BDE-20C2-476B-2679-A0E4AA7317C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65A8998-F973-DAE5-0E03-2C92A2FEC7B5}"/>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3219741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342F4-FFD6-B9D9-DDB2-17862CFED67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BCD9DB7C-F35F-20A4-FBCB-2FEFC57E6F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EE630283-AF6D-1B57-5A92-EC3F5D5D2EC7}"/>
              </a:ext>
            </a:extLst>
          </p:cNvPr>
          <p:cNvSpPr>
            <a:spLocks noGrp="1"/>
          </p:cNvSpPr>
          <p:nvPr>
            <p:ph type="dt" sz="half" idx="10"/>
          </p:nvPr>
        </p:nvSpPr>
        <p:spPr/>
        <p:txBody>
          <a:bodyPr/>
          <a:lstStyle/>
          <a:p>
            <a:fld id="{EDAF48B5-56C1-4C6D-8419-DD64F61AB0E9}" type="datetime1">
              <a:rPr lang="en-IN" smtClean="0"/>
              <a:pPr/>
              <a:t>23-06-2023</a:t>
            </a:fld>
            <a:endParaRPr lang="en-IN"/>
          </a:p>
        </p:txBody>
      </p:sp>
      <p:sp>
        <p:nvSpPr>
          <p:cNvPr id="5" name="Footer Placeholder 4">
            <a:extLst>
              <a:ext uri="{FF2B5EF4-FFF2-40B4-BE49-F238E27FC236}">
                <a16:creationId xmlns:a16="http://schemas.microsoft.com/office/drawing/2014/main" xmlns="" id="{0BD831FD-CF43-BAD8-5555-D0572741AA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669F0FA-28CB-B362-31E0-0C744C133BA5}"/>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194789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3DF162-3B5D-04AA-FDC1-CA2A990810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2BA6F59E-51C2-37F1-27A7-C6B036B711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22ACFAA-D660-CE06-9B94-AC4F44D3EB7B}"/>
              </a:ext>
            </a:extLst>
          </p:cNvPr>
          <p:cNvSpPr>
            <a:spLocks noGrp="1"/>
          </p:cNvSpPr>
          <p:nvPr>
            <p:ph type="dt" sz="half" idx="10"/>
          </p:nvPr>
        </p:nvSpPr>
        <p:spPr/>
        <p:txBody>
          <a:bodyPr/>
          <a:lstStyle/>
          <a:p>
            <a:fld id="{E7D906A2-A9DE-48FC-93C5-42EE397B021A}" type="datetime1">
              <a:rPr lang="en-IN" smtClean="0"/>
              <a:pPr/>
              <a:t>23-06-2023</a:t>
            </a:fld>
            <a:endParaRPr lang="en-IN"/>
          </a:p>
        </p:txBody>
      </p:sp>
      <p:sp>
        <p:nvSpPr>
          <p:cNvPr id="5" name="Footer Placeholder 4">
            <a:extLst>
              <a:ext uri="{FF2B5EF4-FFF2-40B4-BE49-F238E27FC236}">
                <a16:creationId xmlns:a16="http://schemas.microsoft.com/office/drawing/2014/main" xmlns="" id="{A6C619A0-9E9D-97CA-9274-7B88A7AB20E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3BAC503-AC06-A3C6-FAA6-97AD1D9DCCCD}"/>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168819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EEB241-1DB7-760D-32CD-29E07EBCADF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4A14A61B-C2E7-07BE-CC18-B1FF1E0F5E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7B8799FF-2F46-035A-B2B3-AF1431AFEE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0346B12B-5BD9-799E-B591-A78B0B1BE680}"/>
              </a:ext>
            </a:extLst>
          </p:cNvPr>
          <p:cNvSpPr>
            <a:spLocks noGrp="1"/>
          </p:cNvSpPr>
          <p:nvPr>
            <p:ph type="dt" sz="half" idx="10"/>
          </p:nvPr>
        </p:nvSpPr>
        <p:spPr/>
        <p:txBody>
          <a:bodyPr/>
          <a:lstStyle/>
          <a:p>
            <a:fld id="{481C5796-9BC7-4642-95DF-BEA099241C9F}" type="datetime1">
              <a:rPr lang="en-IN" smtClean="0"/>
              <a:pPr/>
              <a:t>23-06-2023</a:t>
            </a:fld>
            <a:endParaRPr lang="en-IN"/>
          </a:p>
        </p:txBody>
      </p:sp>
      <p:sp>
        <p:nvSpPr>
          <p:cNvPr id="6" name="Footer Placeholder 5">
            <a:extLst>
              <a:ext uri="{FF2B5EF4-FFF2-40B4-BE49-F238E27FC236}">
                <a16:creationId xmlns:a16="http://schemas.microsoft.com/office/drawing/2014/main" xmlns="" id="{E8F247CE-32A4-FAEB-6F80-CA721549F78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2F9DD544-0C52-5B78-266F-992739B06BBD}"/>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2077524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7F2FFE-2AFE-0244-70E5-50A142C1347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85422A33-3243-3B1B-DCCC-AEE9791BC6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3042C10-712E-4892-156D-4CBE6789F2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81A0FC62-3EF1-4ACD-0BEE-43BA48EE87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A7C7408-560C-2E6F-3EC1-26FEEA270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D4DB0DBA-270D-924A-66A2-CB3EE8A668DE}"/>
              </a:ext>
            </a:extLst>
          </p:cNvPr>
          <p:cNvSpPr>
            <a:spLocks noGrp="1"/>
          </p:cNvSpPr>
          <p:nvPr>
            <p:ph type="dt" sz="half" idx="10"/>
          </p:nvPr>
        </p:nvSpPr>
        <p:spPr/>
        <p:txBody>
          <a:bodyPr/>
          <a:lstStyle/>
          <a:p>
            <a:fld id="{31778216-B2B0-4727-965F-344AD6F11DE0}" type="datetime1">
              <a:rPr lang="en-IN" smtClean="0"/>
              <a:pPr/>
              <a:t>23-06-2023</a:t>
            </a:fld>
            <a:endParaRPr lang="en-IN"/>
          </a:p>
        </p:txBody>
      </p:sp>
      <p:sp>
        <p:nvSpPr>
          <p:cNvPr id="8" name="Footer Placeholder 7">
            <a:extLst>
              <a:ext uri="{FF2B5EF4-FFF2-40B4-BE49-F238E27FC236}">
                <a16:creationId xmlns:a16="http://schemas.microsoft.com/office/drawing/2014/main" xmlns="" id="{07658B33-2827-31DB-C632-DF32549F47C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075C9892-3A9B-2AD1-D71B-534A50EBA3CF}"/>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142495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222CB2-0D66-580F-7CA6-F63D19026AC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F22DBBA3-885E-530D-3873-8C444AE32173}"/>
              </a:ext>
            </a:extLst>
          </p:cNvPr>
          <p:cNvSpPr>
            <a:spLocks noGrp="1"/>
          </p:cNvSpPr>
          <p:nvPr>
            <p:ph type="dt" sz="half" idx="10"/>
          </p:nvPr>
        </p:nvSpPr>
        <p:spPr/>
        <p:txBody>
          <a:bodyPr/>
          <a:lstStyle/>
          <a:p>
            <a:fld id="{924B8489-E4E6-46D9-B708-AD0D3C879E50}" type="datetime1">
              <a:rPr lang="en-IN" smtClean="0"/>
              <a:pPr/>
              <a:t>23-06-2023</a:t>
            </a:fld>
            <a:endParaRPr lang="en-IN"/>
          </a:p>
        </p:txBody>
      </p:sp>
      <p:sp>
        <p:nvSpPr>
          <p:cNvPr id="4" name="Footer Placeholder 3">
            <a:extLst>
              <a:ext uri="{FF2B5EF4-FFF2-40B4-BE49-F238E27FC236}">
                <a16:creationId xmlns:a16="http://schemas.microsoft.com/office/drawing/2014/main" xmlns="" id="{5AFA48DA-71D6-FE3C-6C03-E18948DFFA9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559A408B-1EE0-0AE9-1FBF-E595DD2ADD07}"/>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32475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0B2AC43-B4F8-608F-E3AB-E1F899217AD7}"/>
              </a:ext>
            </a:extLst>
          </p:cNvPr>
          <p:cNvSpPr>
            <a:spLocks noGrp="1"/>
          </p:cNvSpPr>
          <p:nvPr>
            <p:ph type="dt" sz="half" idx="10"/>
          </p:nvPr>
        </p:nvSpPr>
        <p:spPr/>
        <p:txBody>
          <a:bodyPr/>
          <a:lstStyle/>
          <a:p>
            <a:fld id="{E2060070-4422-4D1B-9E02-021C4D147483}" type="datetime1">
              <a:rPr lang="en-IN" smtClean="0"/>
              <a:pPr/>
              <a:t>23-06-2023</a:t>
            </a:fld>
            <a:endParaRPr lang="en-IN"/>
          </a:p>
        </p:txBody>
      </p:sp>
      <p:sp>
        <p:nvSpPr>
          <p:cNvPr id="3" name="Footer Placeholder 2">
            <a:extLst>
              <a:ext uri="{FF2B5EF4-FFF2-40B4-BE49-F238E27FC236}">
                <a16:creationId xmlns:a16="http://schemas.microsoft.com/office/drawing/2014/main" xmlns="" id="{ACE92D00-2D3E-114E-1D2A-9A4336E23C5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A8697D5A-CA38-E162-C3D7-62885D53D8E2}"/>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236901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45E96E-DE1A-904B-B12E-3C0B862E1E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15ED0103-A59B-C233-88ED-24BE5CF1D1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5A69E22E-B8CF-D2B5-F1A0-650A5BDB1D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DD6CE24-663E-BF7C-2FAD-A023378D8981}"/>
              </a:ext>
            </a:extLst>
          </p:cNvPr>
          <p:cNvSpPr>
            <a:spLocks noGrp="1"/>
          </p:cNvSpPr>
          <p:nvPr>
            <p:ph type="dt" sz="half" idx="10"/>
          </p:nvPr>
        </p:nvSpPr>
        <p:spPr/>
        <p:txBody>
          <a:bodyPr/>
          <a:lstStyle/>
          <a:p>
            <a:fld id="{19099C47-9522-4DD8-9A96-9B49517C5008}" type="datetime1">
              <a:rPr lang="en-IN" smtClean="0"/>
              <a:pPr/>
              <a:t>23-06-2023</a:t>
            </a:fld>
            <a:endParaRPr lang="en-IN"/>
          </a:p>
        </p:txBody>
      </p:sp>
      <p:sp>
        <p:nvSpPr>
          <p:cNvPr id="6" name="Footer Placeholder 5">
            <a:extLst>
              <a:ext uri="{FF2B5EF4-FFF2-40B4-BE49-F238E27FC236}">
                <a16:creationId xmlns:a16="http://schemas.microsoft.com/office/drawing/2014/main" xmlns="" id="{F5C56DD7-86F3-3F66-A608-009F2128C09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77A8E797-D20F-F54E-0459-926F55FF030A}"/>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2559626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CFC536-A40C-2AAE-7C0C-F3D97E431B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F6246FE7-37B1-6FA1-75F0-2A767906E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43D7E351-3DD1-AD30-0515-9C4E4181FF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6E1FD77-03EF-DDDB-E944-2499B25A946E}"/>
              </a:ext>
            </a:extLst>
          </p:cNvPr>
          <p:cNvSpPr>
            <a:spLocks noGrp="1"/>
          </p:cNvSpPr>
          <p:nvPr>
            <p:ph type="dt" sz="half" idx="10"/>
          </p:nvPr>
        </p:nvSpPr>
        <p:spPr/>
        <p:txBody>
          <a:bodyPr/>
          <a:lstStyle/>
          <a:p>
            <a:fld id="{BAD38649-8C61-4D10-8DA3-68C1EE94087A}" type="datetime1">
              <a:rPr lang="en-IN" smtClean="0"/>
              <a:pPr/>
              <a:t>23-06-2023</a:t>
            </a:fld>
            <a:endParaRPr lang="en-IN"/>
          </a:p>
        </p:txBody>
      </p:sp>
      <p:sp>
        <p:nvSpPr>
          <p:cNvPr id="6" name="Footer Placeholder 5">
            <a:extLst>
              <a:ext uri="{FF2B5EF4-FFF2-40B4-BE49-F238E27FC236}">
                <a16:creationId xmlns:a16="http://schemas.microsoft.com/office/drawing/2014/main" xmlns="" id="{45944025-3710-8CA3-FDAB-DD2E548AC7F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3571A0C0-8A5D-CF74-2AFB-9053950E2E74}"/>
              </a:ext>
            </a:extLst>
          </p:cNvPr>
          <p:cNvSpPr>
            <a:spLocks noGrp="1"/>
          </p:cNvSpPr>
          <p:nvPr>
            <p:ph type="sldNum" sz="quarter" idx="12"/>
          </p:nvPr>
        </p:nvSpPr>
        <p:spPr/>
        <p:txBody>
          <a:body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3813903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6490CFB-88D6-E92B-4E0D-4D7B799474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FDB0530B-E4A8-01E1-E1F7-60FD3DDE0C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D61CFD29-B618-F654-C242-8FBE9F8F7D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10654-4412-410F-A6F5-5A2E05A099BC}" type="datetime1">
              <a:rPr lang="en-IN" smtClean="0"/>
              <a:pPr/>
              <a:t>23-06-2023</a:t>
            </a:fld>
            <a:endParaRPr lang="en-IN"/>
          </a:p>
        </p:txBody>
      </p:sp>
      <p:sp>
        <p:nvSpPr>
          <p:cNvPr id="5" name="Footer Placeholder 4">
            <a:extLst>
              <a:ext uri="{FF2B5EF4-FFF2-40B4-BE49-F238E27FC236}">
                <a16:creationId xmlns:a16="http://schemas.microsoft.com/office/drawing/2014/main" xmlns="" id="{2DE4BD8E-14A2-C726-BDC5-45E807A01A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589668F6-9E2F-9D89-7AD2-9D49FC7783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53BD9-CF07-437B-BF81-E595BD81E8C8}" type="slidenum">
              <a:rPr lang="en-IN" smtClean="0"/>
              <a:pPr/>
              <a:t>‹#›</a:t>
            </a:fld>
            <a:endParaRPr lang="en-IN"/>
          </a:p>
        </p:txBody>
      </p:sp>
    </p:spTree>
    <p:extLst>
      <p:ext uri="{BB962C8B-B14F-4D97-AF65-F5344CB8AC3E}">
        <p14:creationId xmlns:p14="http://schemas.microsoft.com/office/powerpoint/2010/main" xmlns="" val="168969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2C7738-907E-A17E-915D-2867AE7E59F5}"/>
              </a:ext>
            </a:extLst>
          </p:cNvPr>
          <p:cNvSpPr>
            <a:spLocks noGrp="1"/>
          </p:cNvSpPr>
          <p:nvPr>
            <p:ph type="ctrTitle"/>
          </p:nvPr>
        </p:nvSpPr>
        <p:spPr>
          <a:xfrm>
            <a:off x="1524000" y="488015"/>
            <a:ext cx="9144000" cy="3519208"/>
          </a:xfrm>
        </p:spPr>
        <p:txBody>
          <a:bodyPr>
            <a:normAutofit/>
          </a:bodyPr>
          <a:lstStyle/>
          <a:p>
            <a:r>
              <a:rPr lang="en-US" b="1" dirty="0"/>
              <a:t>DECK FOR INVESTOR GROUP - MALABAR ANGEL NETWORK</a:t>
            </a:r>
            <a:br>
              <a:rPr lang="en-US" b="1" dirty="0"/>
            </a:br>
            <a:r>
              <a:rPr lang="en-US" b="1" dirty="0"/>
              <a:t/>
            </a:r>
            <a:br>
              <a:rPr lang="en-US" b="1" dirty="0"/>
            </a:br>
            <a:r>
              <a:rPr lang="en-US" b="1" dirty="0"/>
              <a:t>Date </a:t>
            </a:r>
            <a:r>
              <a:rPr lang="en-US" b="1" dirty="0" smtClean="0"/>
              <a:t>-</a:t>
            </a:r>
            <a:endParaRPr lang="en-IN" b="1" dirty="0"/>
          </a:p>
        </p:txBody>
      </p:sp>
      <p:sp>
        <p:nvSpPr>
          <p:cNvPr id="3" name="Subtitle 2">
            <a:extLst>
              <a:ext uri="{FF2B5EF4-FFF2-40B4-BE49-F238E27FC236}">
                <a16:creationId xmlns:a16="http://schemas.microsoft.com/office/drawing/2014/main" xmlns="" id="{B18E0BD2-2424-5016-D518-889C60E3A4EE}"/>
              </a:ext>
            </a:extLst>
          </p:cNvPr>
          <p:cNvSpPr>
            <a:spLocks noGrp="1"/>
          </p:cNvSpPr>
          <p:nvPr>
            <p:ph type="subTitle" idx="1"/>
          </p:nvPr>
        </p:nvSpPr>
        <p:spPr>
          <a:xfrm>
            <a:off x="1429871" y="4408861"/>
            <a:ext cx="9144000" cy="1655762"/>
          </a:xfrm>
        </p:spPr>
        <p:txBody>
          <a:bodyPr/>
          <a:lstStyle/>
          <a:p>
            <a:endParaRPr lang="en-US">
              <a:highlight>
                <a:srgbClr val="FFFF00"/>
              </a:highlight>
            </a:endParaRPr>
          </a:p>
          <a:p>
            <a:r>
              <a:rPr lang="en-US">
                <a:highlight>
                  <a:srgbClr val="FFFF00"/>
                </a:highlight>
              </a:rPr>
              <a:t>&lt; </a:t>
            </a:r>
            <a:r>
              <a:rPr lang="en-US" dirty="0">
                <a:highlight>
                  <a:srgbClr val="FFFF00"/>
                </a:highlight>
              </a:rPr>
              <a:t>Enter the Name of the Company&gt;</a:t>
            </a:r>
            <a:endParaRPr lang="en-IN" dirty="0">
              <a:highlight>
                <a:srgbClr val="FFFF00"/>
              </a:highlight>
            </a:endParaRPr>
          </a:p>
        </p:txBody>
      </p:sp>
      <p:sp>
        <p:nvSpPr>
          <p:cNvPr id="5" name="Slide Number Placeholder 4">
            <a:extLst>
              <a:ext uri="{FF2B5EF4-FFF2-40B4-BE49-F238E27FC236}">
                <a16:creationId xmlns:a16="http://schemas.microsoft.com/office/drawing/2014/main" xmlns="" id="{2AE4AE7F-B19E-D9EF-C47F-165843EC07AE}"/>
              </a:ext>
            </a:extLst>
          </p:cNvPr>
          <p:cNvSpPr>
            <a:spLocks noGrp="1"/>
          </p:cNvSpPr>
          <p:nvPr>
            <p:ph type="sldNum" sz="quarter" idx="12"/>
          </p:nvPr>
        </p:nvSpPr>
        <p:spPr/>
        <p:txBody>
          <a:bodyPr/>
          <a:lstStyle/>
          <a:p>
            <a:fld id="{D6453BD9-CF07-437B-BF81-E595BD81E8C8}" type="slidenum">
              <a:rPr lang="en-IN" smtClean="0"/>
              <a:pPr/>
              <a:t>1</a:t>
            </a:fld>
            <a:endParaRPr lang="en-IN" dirty="0"/>
          </a:p>
        </p:txBody>
      </p:sp>
    </p:spTree>
    <p:extLst>
      <p:ext uri="{BB962C8B-B14F-4D97-AF65-F5344CB8AC3E}">
        <p14:creationId xmlns:p14="http://schemas.microsoft.com/office/powerpoint/2010/main" xmlns="" val="2750525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a:xfrm>
            <a:off x="838200" y="324784"/>
            <a:ext cx="10515600" cy="1325563"/>
          </a:xfrm>
        </p:spPr>
        <p:txBody>
          <a:bodyPr/>
          <a:lstStyle/>
          <a:p>
            <a:r>
              <a:rPr lang="en-US" b="1" dirty="0">
                <a:solidFill>
                  <a:srgbClr val="0070C0"/>
                </a:solidFill>
              </a:rPr>
              <a:t>Current Product Status &amp; Future Roadmap</a:t>
            </a:r>
            <a:endParaRPr lang="en-IN" b="1" dirty="0">
              <a:solidFill>
                <a:srgbClr val="0070C0"/>
              </a:solidFill>
            </a:endParaRPr>
          </a:p>
        </p:txBody>
      </p:sp>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a:xfrm>
            <a:off x="838200" y="1547813"/>
            <a:ext cx="10515600" cy="980234"/>
          </a:xfrm>
          <a:ln>
            <a:solidFill>
              <a:schemeClr val="tx1"/>
            </a:solidFill>
          </a:ln>
        </p:spPr>
        <p:txBody>
          <a:bodyPr/>
          <a:lstStyle/>
          <a:p>
            <a:r>
              <a:rPr lang="en-US" dirty="0"/>
              <a:t>Product Status as of now</a:t>
            </a:r>
            <a:endParaRPr lang="en-IN" dirty="0"/>
          </a:p>
        </p:txBody>
      </p:sp>
      <p:sp>
        <p:nvSpPr>
          <p:cNvPr id="4" name="Content Placeholder 2">
            <a:extLst>
              <a:ext uri="{FF2B5EF4-FFF2-40B4-BE49-F238E27FC236}">
                <a16:creationId xmlns:a16="http://schemas.microsoft.com/office/drawing/2014/main" xmlns="" id="{6D97F61F-5F5C-7269-9BB4-BEE734DA8A6F}"/>
              </a:ext>
            </a:extLst>
          </p:cNvPr>
          <p:cNvSpPr txBox="1">
            <a:spLocks/>
          </p:cNvSpPr>
          <p:nvPr/>
        </p:nvSpPr>
        <p:spPr>
          <a:xfrm>
            <a:off x="838200" y="2723309"/>
            <a:ext cx="10515600" cy="102776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Future Roadmap</a:t>
            </a:r>
            <a:endParaRPr lang="en-IN" dirty="0"/>
          </a:p>
        </p:txBody>
      </p:sp>
      <p:sp>
        <p:nvSpPr>
          <p:cNvPr id="6" name="Slide Number Placeholder 5">
            <a:extLst>
              <a:ext uri="{FF2B5EF4-FFF2-40B4-BE49-F238E27FC236}">
                <a16:creationId xmlns:a16="http://schemas.microsoft.com/office/drawing/2014/main" xmlns="" id="{3E81D83E-E2A9-386E-3ED9-6411B72B0450}"/>
              </a:ext>
            </a:extLst>
          </p:cNvPr>
          <p:cNvSpPr>
            <a:spLocks noGrp="1"/>
          </p:cNvSpPr>
          <p:nvPr>
            <p:ph type="sldNum" sz="quarter" idx="12"/>
          </p:nvPr>
        </p:nvSpPr>
        <p:spPr/>
        <p:txBody>
          <a:bodyPr/>
          <a:lstStyle/>
          <a:p>
            <a:fld id="{D6453BD9-CF07-437B-BF81-E595BD81E8C8}" type="slidenum">
              <a:rPr lang="en-IN" smtClean="0"/>
              <a:pPr/>
              <a:t>10</a:t>
            </a:fld>
            <a:endParaRPr lang="en-IN"/>
          </a:p>
        </p:txBody>
      </p:sp>
      <p:sp>
        <p:nvSpPr>
          <p:cNvPr id="7" name="TextBox 6">
            <a:extLst>
              <a:ext uri="{FF2B5EF4-FFF2-40B4-BE49-F238E27FC236}">
                <a16:creationId xmlns:a16="http://schemas.microsoft.com/office/drawing/2014/main" xmlns="" id="{186D94A7-1E42-316B-3320-CC59D4760BD0}"/>
              </a:ext>
            </a:extLst>
          </p:cNvPr>
          <p:cNvSpPr txBox="1"/>
          <p:nvPr/>
        </p:nvSpPr>
        <p:spPr>
          <a:xfrm>
            <a:off x="838200" y="4329954"/>
            <a:ext cx="10515600" cy="646331"/>
          </a:xfrm>
          <a:prstGeom prst="rect">
            <a:avLst/>
          </a:prstGeom>
          <a:noFill/>
        </p:spPr>
        <p:txBody>
          <a:bodyPr wrap="square" rtlCol="0">
            <a:spAutoFit/>
          </a:bodyPr>
          <a:lstStyle/>
          <a:p>
            <a:r>
              <a:rPr lang="en-IN" dirty="0"/>
              <a:t>(In other words we would like to assess how you are evolving a road map-phases/</a:t>
            </a:r>
            <a:r>
              <a:rPr lang="en-IN" dirty="0" err="1"/>
              <a:t>timelilne</a:t>
            </a:r>
            <a:r>
              <a:rPr lang="en-IN" dirty="0"/>
              <a:t>, for your product(s). Also show technology roadmap  Clearly list the IP’s/Patents received/filed etc)</a:t>
            </a:r>
          </a:p>
        </p:txBody>
      </p:sp>
    </p:spTree>
    <p:extLst>
      <p:ext uri="{BB962C8B-B14F-4D97-AF65-F5344CB8AC3E}">
        <p14:creationId xmlns:p14="http://schemas.microsoft.com/office/powerpoint/2010/main" xmlns="" val="664664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E6DDC3-1480-2582-1424-48A4B58A05CD}"/>
              </a:ext>
            </a:extLst>
          </p:cNvPr>
          <p:cNvSpPr>
            <a:spLocks noGrp="1"/>
          </p:cNvSpPr>
          <p:nvPr>
            <p:ph type="title"/>
          </p:nvPr>
        </p:nvSpPr>
        <p:spPr>
          <a:xfrm>
            <a:off x="838200" y="324784"/>
            <a:ext cx="10515600" cy="1325563"/>
          </a:xfrm>
        </p:spPr>
        <p:txBody>
          <a:bodyPr>
            <a:normAutofit/>
          </a:bodyPr>
          <a:lstStyle/>
          <a:p>
            <a:r>
              <a:rPr lang="en-IN" b="1" dirty="0">
                <a:solidFill>
                  <a:srgbClr val="0070C0"/>
                </a:solidFill>
              </a:rPr>
              <a:t>Go to Market Strategy</a:t>
            </a:r>
          </a:p>
        </p:txBody>
      </p:sp>
      <p:sp>
        <p:nvSpPr>
          <p:cNvPr id="3" name="Content Placeholder 2">
            <a:extLst>
              <a:ext uri="{FF2B5EF4-FFF2-40B4-BE49-F238E27FC236}">
                <a16:creationId xmlns:a16="http://schemas.microsoft.com/office/drawing/2014/main" xmlns="" id="{6B463B3B-3AF2-CCE1-D235-7E269F122E3A}"/>
              </a:ext>
            </a:extLst>
          </p:cNvPr>
          <p:cNvSpPr>
            <a:spLocks noGrp="1"/>
          </p:cNvSpPr>
          <p:nvPr>
            <p:ph idx="1"/>
          </p:nvPr>
        </p:nvSpPr>
        <p:spPr/>
        <p:txBody>
          <a:bodyPr/>
          <a:lstStyle/>
          <a:p>
            <a:r>
              <a:rPr lang="en-IN" dirty="0"/>
              <a:t>Clearly indicate how you reach the market- How customers will discover you and the medium to reach the customers. Indicate Customer Acquisition Cost (CAC), Life time value (LTV) of customers, retention ratio, churn ratio, cohort analysis etc., for the past as well as the trends for the future. </a:t>
            </a:r>
          </a:p>
          <a:p>
            <a:endParaRPr lang="en-IN" dirty="0"/>
          </a:p>
        </p:txBody>
      </p:sp>
      <p:sp>
        <p:nvSpPr>
          <p:cNvPr id="4" name="Slide Number Placeholder 3">
            <a:extLst>
              <a:ext uri="{FF2B5EF4-FFF2-40B4-BE49-F238E27FC236}">
                <a16:creationId xmlns:a16="http://schemas.microsoft.com/office/drawing/2014/main" xmlns="" id="{EFBC964C-52BF-E7A4-026C-AC17A416A8D3}"/>
              </a:ext>
            </a:extLst>
          </p:cNvPr>
          <p:cNvSpPr>
            <a:spLocks noGrp="1"/>
          </p:cNvSpPr>
          <p:nvPr>
            <p:ph type="sldNum" sz="quarter" idx="12"/>
          </p:nvPr>
        </p:nvSpPr>
        <p:spPr/>
        <p:txBody>
          <a:bodyPr/>
          <a:lstStyle/>
          <a:p>
            <a:fld id="{D6453BD9-CF07-437B-BF81-E595BD81E8C8}" type="slidenum">
              <a:rPr lang="en-IN" smtClean="0"/>
              <a:pPr/>
              <a:t>11</a:t>
            </a:fld>
            <a:endParaRPr lang="en-IN"/>
          </a:p>
        </p:txBody>
      </p:sp>
    </p:spTree>
    <p:extLst>
      <p:ext uri="{BB962C8B-B14F-4D97-AF65-F5344CB8AC3E}">
        <p14:creationId xmlns:p14="http://schemas.microsoft.com/office/powerpoint/2010/main" xmlns="" val="362886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FC31B2-B2CF-DC5A-2CEB-6B4519C23C03}"/>
              </a:ext>
            </a:extLst>
          </p:cNvPr>
          <p:cNvSpPr>
            <a:spLocks noGrp="1"/>
          </p:cNvSpPr>
          <p:nvPr>
            <p:ph type="title"/>
          </p:nvPr>
        </p:nvSpPr>
        <p:spPr/>
        <p:txBody>
          <a:bodyPr>
            <a:normAutofit/>
          </a:bodyPr>
          <a:lstStyle/>
          <a:p>
            <a:r>
              <a:rPr lang="en-IN" b="1" dirty="0">
                <a:solidFill>
                  <a:srgbClr val="0070C0"/>
                </a:solidFill>
              </a:rPr>
              <a:t>Customer Testimonial </a:t>
            </a:r>
          </a:p>
        </p:txBody>
      </p:sp>
      <p:sp>
        <p:nvSpPr>
          <p:cNvPr id="3" name="Content Placeholder 2">
            <a:extLst>
              <a:ext uri="{FF2B5EF4-FFF2-40B4-BE49-F238E27FC236}">
                <a16:creationId xmlns:a16="http://schemas.microsoft.com/office/drawing/2014/main" xmlns="" id="{8DFDD7B7-36A3-C80D-CA58-90FE2BE0206F}"/>
              </a:ext>
            </a:extLst>
          </p:cNvPr>
          <p:cNvSpPr>
            <a:spLocks noGrp="1"/>
          </p:cNvSpPr>
          <p:nvPr>
            <p:ph idx="1"/>
          </p:nvPr>
        </p:nvSpPr>
        <p:spPr/>
        <p:txBody>
          <a:bodyPr/>
          <a:lstStyle/>
          <a:p>
            <a:endParaRPr lang="en-IN" dirty="0"/>
          </a:p>
        </p:txBody>
      </p:sp>
      <p:sp>
        <p:nvSpPr>
          <p:cNvPr id="4" name="Slide Number Placeholder 3">
            <a:extLst>
              <a:ext uri="{FF2B5EF4-FFF2-40B4-BE49-F238E27FC236}">
                <a16:creationId xmlns:a16="http://schemas.microsoft.com/office/drawing/2014/main" xmlns="" id="{A5567D61-7E9A-3E8E-D932-7FBE46998100}"/>
              </a:ext>
            </a:extLst>
          </p:cNvPr>
          <p:cNvSpPr>
            <a:spLocks noGrp="1"/>
          </p:cNvSpPr>
          <p:nvPr>
            <p:ph type="sldNum" sz="quarter" idx="12"/>
          </p:nvPr>
        </p:nvSpPr>
        <p:spPr/>
        <p:txBody>
          <a:bodyPr/>
          <a:lstStyle/>
          <a:p>
            <a:fld id="{D6453BD9-CF07-437B-BF81-E595BD81E8C8}" type="slidenum">
              <a:rPr lang="en-IN" smtClean="0"/>
              <a:pPr/>
              <a:t>12</a:t>
            </a:fld>
            <a:endParaRPr lang="en-IN"/>
          </a:p>
        </p:txBody>
      </p:sp>
    </p:spTree>
    <p:extLst>
      <p:ext uri="{BB962C8B-B14F-4D97-AF65-F5344CB8AC3E}">
        <p14:creationId xmlns:p14="http://schemas.microsoft.com/office/powerpoint/2010/main" xmlns="" val="2429507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lstStyle/>
          <a:p>
            <a:r>
              <a:rPr lang="en-US" b="1" dirty="0">
                <a:solidFill>
                  <a:srgbClr val="0070C0"/>
                </a:solidFill>
              </a:rPr>
              <a:t>Funding Requirement &amp; Utilization</a:t>
            </a:r>
            <a:endParaRPr lang="en-IN" b="1" dirty="0">
              <a:solidFill>
                <a:srgbClr val="0070C0"/>
              </a:solidFill>
            </a:endParaRPr>
          </a:p>
        </p:txBody>
      </p:sp>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a:xfrm>
            <a:off x="838200" y="1547813"/>
            <a:ext cx="4257675" cy="2674563"/>
          </a:xfrm>
          <a:ln>
            <a:solidFill>
              <a:schemeClr val="tx1"/>
            </a:solidFill>
          </a:ln>
        </p:spPr>
        <p:txBody>
          <a:bodyPr/>
          <a:lstStyle/>
          <a:p>
            <a:r>
              <a:rPr lang="en-US" dirty="0"/>
              <a:t>Funding Requirement</a:t>
            </a:r>
            <a:endParaRPr lang="en-IN" dirty="0"/>
          </a:p>
        </p:txBody>
      </p:sp>
      <p:sp>
        <p:nvSpPr>
          <p:cNvPr id="5" name="Content Placeholder 2">
            <a:extLst>
              <a:ext uri="{FF2B5EF4-FFF2-40B4-BE49-F238E27FC236}">
                <a16:creationId xmlns:a16="http://schemas.microsoft.com/office/drawing/2014/main" xmlns="" id="{ED8A4511-5697-4CC4-B4F8-2D7D619A88EE}"/>
              </a:ext>
            </a:extLst>
          </p:cNvPr>
          <p:cNvSpPr txBox="1">
            <a:spLocks/>
          </p:cNvSpPr>
          <p:nvPr/>
        </p:nvSpPr>
        <p:spPr>
          <a:xfrm>
            <a:off x="5876925" y="1514476"/>
            <a:ext cx="4257675" cy="2674563"/>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Utilization</a:t>
            </a:r>
            <a:endParaRPr lang="en-IN" dirty="0"/>
          </a:p>
        </p:txBody>
      </p:sp>
      <p:sp>
        <p:nvSpPr>
          <p:cNvPr id="6" name="Slide Number Placeholder 5">
            <a:extLst>
              <a:ext uri="{FF2B5EF4-FFF2-40B4-BE49-F238E27FC236}">
                <a16:creationId xmlns:a16="http://schemas.microsoft.com/office/drawing/2014/main" xmlns="" id="{7BD230F0-88FB-A2CA-6CEE-B1B06C90D17F}"/>
              </a:ext>
            </a:extLst>
          </p:cNvPr>
          <p:cNvSpPr>
            <a:spLocks noGrp="1"/>
          </p:cNvSpPr>
          <p:nvPr>
            <p:ph type="sldNum" sz="quarter" idx="12"/>
          </p:nvPr>
        </p:nvSpPr>
        <p:spPr/>
        <p:txBody>
          <a:bodyPr/>
          <a:lstStyle/>
          <a:p>
            <a:fld id="{D6453BD9-CF07-437B-BF81-E595BD81E8C8}" type="slidenum">
              <a:rPr lang="en-IN" smtClean="0"/>
              <a:pPr/>
              <a:t>13</a:t>
            </a:fld>
            <a:endParaRPr lang="en-IN"/>
          </a:p>
        </p:txBody>
      </p:sp>
      <p:sp>
        <p:nvSpPr>
          <p:cNvPr id="7" name="TextBox 6">
            <a:extLst>
              <a:ext uri="{FF2B5EF4-FFF2-40B4-BE49-F238E27FC236}">
                <a16:creationId xmlns:a16="http://schemas.microsoft.com/office/drawing/2014/main" xmlns="" id="{07EDD0EE-CAF2-7E09-0119-1433743CC5AC}"/>
              </a:ext>
            </a:extLst>
          </p:cNvPr>
          <p:cNvSpPr txBox="1"/>
          <p:nvPr/>
        </p:nvSpPr>
        <p:spPr>
          <a:xfrm>
            <a:off x="1008529" y="4760259"/>
            <a:ext cx="9507071" cy="1200329"/>
          </a:xfrm>
          <a:prstGeom prst="rect">
            <a:avLst/>
          </a:prstGeom>
          <a:noFill/>
        </p:spPr>
        <p:txBody>
          <a:bodyPr wrap="square" rtlCol="0">
            <a:spAutoFit/>
          </a:bodyPr>
          <a:lstStyle/>
          <a:p>
            <a:r>
              <a:rPr lang="en-IN" dirty="0"/>
              <a:t>Also indicate capital already invested in the company and the source of   past inflow of capital.  Clearly separate equity, debt and grants. </a:t>
            </a:r>
            <a:r>
              <a:rPr lang="en-IN" dirty="0" smtClean="0"/>
              <a:t> Indicate past rounds/timelines and scale after the funds </a:t>
            </a:r>
            <a:r>
              <a:rPr lang="en-IN" smtClean="0"/>
              <a:t>were received.  </a:t>
            </a:r>
            <a:r>
              <a:rPr lang="en-IN" dirty="0"/>
              <a:t>Cleary list the salaries drawn by the founders. List whether you have received any commitments from other investor groups. </a:t>
            </a:r>
          </a:p>
        </p:txBody>
      </p:sp>
    </p:spTree>
    <p:extLst>
      <p:ext uri="{BB962C8B-B14F-4D97-AF65-F5344CB8AC3E}">
        <p14:creationId xmlns:p14="http://schemas.microsoft.com/office/powerpoint/2010/main" xmlns="" val="3444774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lstStyle/>
          <a:p>
            <a:r>
              <a:rPr lang="en-US" b="1" dirty="0">
                <a:solidFill>
                  <a:srgbClr val="0070C0"/>
                </a:solidFill>
              </a:rPr>
              <a:t>Valuation, Terms and Conditions</a:t>
            </a:r>
            <a:endParaRPr lang="en-IN" b="1" dirty="0">
              <a:solidFill>
                <a:srgbClr val="0070C0"/>
              </a:solidFill>
            </a:endParaRPr>
          </a:p>
        </p:txBody>
      </p:sp>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a:xfrm>
            <a:off x="838200" y="1547813"/>
            <a:ext cx="4257675" cy="4824412"/>
          </a:xfrm>
          <a:ln>
            <a:solidFill>
              <a:schemeClr val="tx1"/>
            </a:solidFill>
          </a:ln>
        </p:spPr>
        <p:txBody>
          <a:bodyPr/>
          <a:lstStyle/>
          <a:p>
            <a:r>
              <a:rPr lang="en-US" dirty="0"/>
              <a:t>Pre-money valuation, %, dilution etc.  Tell us the justification for the valuation.  </a:t>
            </a:r>
            <a:endParaRPr lang="en-IN" dirty="0"/>
          </a:p>
        </p:txBody>
      </p:sp>
      <p:sp>
        <p:nvSpPr>
          <p:cNvPr id="5" name="Content Placeholder 2">
            <a:extLst>
              <a:ext uri="{FF2B5EF4-FFF2-40B4-BE49-F238E27FC236}">
                <a16:creationId xmlns:a16="http://schemas.microsoft.com/office/drawing/2014/main" xmlns="" id="{ED8A4511-5697-4CC4-B4F8-2D7D619A88EE}"/>
              </a:ext>
            </a:extLst>
          </p:cNvPr>
          <p:cNvSpPr txBox="1">
            <a:spLocks/>
          </p:cNvSpPr>
          <p:nvPr/>
        </p:nvSpPr>
        <p:spPr>
          <a:xfrm>
            <a:off x="5876925" y="1514476"/>
            <a:ext cx="4257675" cy="4824412"/>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Clearly indicate the current cap table and future cap table after dilution.   Give your vision of exit possibilities</a:t>
            </a:r>
          </a:p>
          <a:p>
            <a:pPr marL="0" indent="0">
              <a:buNone/>
            </a:pPr>
            <a:endParaRPr lang="en-IN" dirty="0"/>
          </a:p>
        </p:txBody>
      </p:sp>
      <p:sp>
        <p:nvSpPr>
          <p:cNvPr id="6" name="Slide Number Placeholder 5">
            <a:extLst>
              <a:ext uri="{FF2B5EF4-FFF2-40B4-BE49-F238E27FC236}">
                <a16:creationId xmlns:a16="http://schemas.microsoft.com/office/drawing/2014/main" xmlns="" id="{D89FE3BD-0BA2-2359-80EF-95D676A14BBD}"/>
              </a:ext>
            </a:extLst>
          </p:cNvPr>
          <p:cNvSpPr>
            <a:spLocks noGrp="1"/>
          </p:cNvSpPr>
          <p:nvPr>
            <p:ph type="sldNum" sz="quarter" idx="12"/>
          </p:nvPr>
        </p:nvSpPr>
        <p:spPr/>
        <p:txBody>
          <a:bodyPr/>
          <a:lstStyle/>
          <a:p>
            <a:fld id="{D6453BD9-CF07-437B-BF81-E595BD81E8C8}" type="slidenum">
              <a:rPr lang="en-IN" smtClean="0"/>
              <a:pPr/>
              <a:t>14</a:t>
            </a:fld>
            <a:endParaRPr lang="en-IN"/>
          </a:p>
        </p:txBody>
      </p:sp>
    </p:spTree>
    <p:extLst>
      <p:ext uri="{BB962C8B-B14F-4D97-AF65-F5344CB8AC3E}">
        <p14:creationId xmlns:p14="http://schemas.microsoft.com/office/powerpoint/2010/main" xmlns="" val="1851579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p:txBody>
          <a:bodyPr/>
          <a:lstStyle/>
          <a:p>
            <a:pPr marL="0" indent="0" algn="ctr">
              <a:buNone/>
            </a:pPr>
            <a:r>
              <a:rPr lang="en-US" sz="11500" dirty="0"/>
              <a:t>Q&amp;A</a:t>
            </a:r>
            <a:endParaRPr lang="en-IN" dirty="0"/>
          </a:p>
        </p:txBody>
      </p:sp>
      <p:sp>
        <p:nvSpPr>
          <p:cNvPr id="4" name="Slide Number Placeholder 3">
            <a:extLst>
              <a:ext uri="{FF2B5EF4-FFF2-40B4-BE49-F238E27FC236}">
                <a16:creationId xmlns:a16="http://schemas.microsoft.com/office/drawing/2014/main" xmlns="" id="{B0AD6AB2-DF83-597D-4340-54FE404EF318}"/>
              </a:ext>
            </a:extLst>
          </p:cNvPr>
          <p:cNvSpPr>
            <a:spLocks noGrp="1"/>
          </p:cNvSpPr>
          <p:nvPr>
            <p:ph type="sldNum" sz="quarter" idx="12"/>
          </p:nvPr>
        </p:nvSpPr>
        <p:spPr/>
        <p:txBody>
          <a:bodyPr/>
          <a:lstStyle/>
          <a:p>
            <a:fld id="{D6453BD9-CF07-437B-BF81-E595BD81E8C8}" type="slidenum">
              <a:rPr lang="en-IN" smtClean="0"/>
              <a:pPr/>
              <a:t>15</a:t>
            </a:fld>
            <a:endParaRPr lang="en-IN"/>
          </a:p>
        </p:txBody>
      </p:sp>
    </p:spTree>
    <p:extLst>
      <p:ext uri="{BB962C8B-B14F-4D97-AF65-F5344CB8AC3E}">
        <p14:creationId xmlns:p14="http://schemas.microsoft.com/office/powerpoint/2010/main" xmlns="" val="2249467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lstStyle/>
          <a:p>
            <a:r>
              <a:rPr lang="en-US" b="1" dirty="0">
                <a:solidFill>
                  <a:srgbClr val="0070C0"/>
                </a:solidFill>
              </a:rPr>
              <a:t>Introduction</a:t>
            </a:r>
            <a:endParaRPr lang="en-IN" b="1" dirty="0">
              <a:solidFill>
                <a:srgbClr val="0070C0"/>
              </a:solidFill>
            </a:endParaRPr>
          </a:p>
        </p:txBody>
      </p:sp>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p:txBody>
          <a:bodyPr/>
          <a:lstStyle/>
          <a:p>
            <a:r>
              <a:rPr lang="en-US" dirty="0"/>
              <a:t>This section should provide an overview of the </a:t>
            </a:r>
            <a:r>
              <a:rPr lang="en-US" dirty="0" smtClean="0"/>
              <a:t>company’s business, </a:t>
            </a:r>
            <a:r>
              <a:rPr lang="en-US" dirty="0"/>
              <a:t>vision, mission &amp; brief history </a:t>
            </a:r>
            <a:r>
              <a:rPr lang="en-US" dirty="0" smtClean="0"/>
              <a:t>(Including When </a:t>
            </a:r>
            <a:r>
              <a:rPr lang="en-US" dirty="0"/>
              <a:t>and where, it was incorporated and indicate the Government agencies with whom you are registered with</a:t>
            </a:r>
            <a:r>
              <a:rPr lang="en-US" dirty="0" smtClean="0"/>
              <a:t>). </a:t>
            </a:r>
            <a:endParaRPr lang="en-IN" dirty="0"/>
          </a:p>
        </p:txBody>
      </p:sp>
      <p:sp>
        <p:nvSpPr>
          <p:cNvPr id="5" name="Slide Number Placeholder 4">
            <a:extLst>
              <a:ext uri="{FF2B5EF4-FFF2-40B4-BE49-F238E27FC236}">
                <a16:creationId xmlns:a16="http://schemas.microsoft.com/office/drawing/2014/main" xmlns="" id="{8F3286BA-0BA1-BFB7-6A23-7BD49333A3D9}"/>
              </a:ext>
            </a:extLst>
          </p:cNvPr>
          <p:cNvSpPr>
            <a:spLocks noGrp="1"/>
          </p:cNvSpPr>
          <p:nvPr>
            <p:ph type="sldNum" sz="quarter" idx="12"/>
          </p:nvPr>
        </p:nvSpPr>
        <p:spPr/>
        <p:txBody>
          <a:bodyPr/>
          <a:lstStyle/>
          <a:p>
            <a:fld id="{D6453BD9-CF07-437B-BF81-E595BD81E8C8}" type="slidenum">
              <a:rPr lang="en-IN" smtClean="0"/>
              <a:pPr/>
              <a:t>2</a:t>
            </a:fld>
            <a:endParaRPr lang="en-IN"/>
          </a:p>
        </p:txBody>
      </p:sp>
    </p:spTree>
    <p:extLst>
      <p:ext uri="{BB962C8B-B14F-4D97-AF65-F5344CB8AC3E}">
        <p14:creationId xmlns:p14="http://schemas.microsoft.com/office/powerpoint/2010/main" xmlns="" val="304840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lstStyle/>
          <a:p>
            <a:r>
              <a:rPr lang="en-US" b="1" dirty="0">
                <a:solidFill>
                  <a:srgbClr val="0070C0"/>
                </a:solidFill>
              </a:rPr>
              <a:t>The Team</a:t>
            </a:r>
            <a:endParaRPr lang="en-IN" b="1" dirty="0">
              <a:solidFill>
                <a:srgbClr val="0070C0"/>
              </a:solidFill>
            </a:endParaRPr>
          </a:p>
        </p:txBody>
      </p:sp>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p:txBody>
          <a:bodyPr/>
          <a:lstStyle/>
          <a:p>
            <a:r>
              <a:rPr lang="en-US" dirty="0"/>
              <a:t>Founders and only Key members of the team, mentors/advisors, senior executives, their background etc. (We would like to very clearly understand your business expertise, previous </a:t>
            </a:r>
            <a:r>
              <a:rPr lang="en-US" dirty="0" smtClean="0"/>
              <a:t>employers’ </a:t>
            </a:r>
            <a:r>
              <a:rPr lang="en-US" dirty="0"/>
              <a:t>if </a:t>
            </a:r>
            <a:r>
              <a:rPr lang="en-US" dirty="0" smtClean="0"/>
              <a:t>any             </a:t>
            </a:r>
            <a:r>
              <a:rPr lang="en-US" dirty="0"/>
              <a:t>( domain and functional expertise, and technology background).  Educational qualifications must be mentioned and should include the names of the institutions/University/year of passing out.</a:t>
            </a:r>
            <a:endParaRPr lang="en-IN" dirty="0"/>
          </a:p>
        </p:txBody>
      </p:sp>
      <p:sp>
        <p:nvSpPr>
          <p:cNvPr id="5" name="Slide Number Placeholder 4">
            <a:extLst>
              <a:ext uri="{FF2B5EF4-FFF2-40B4-BE49-F238E27FC236}">
                <a16:creationId xmlns:a16="http://schemas.microsoft.com/office/drawing/2014/main" xmlns="" id="{7D7F0CA8-3A91-93D0-59BC-A3E680A59734}"/>
              </a:ext>
            </a:extLst>
          </p:cNvPr>
          <p:cNvSpPr>
            <a:spLocks noGrp="1"/>
          </p:cNvSpPr>
          <p:nvPr>
            <p:ph type="sldNum" sz="quarter" idx="12"/>
          </p:nvPr>
        </p:nvSpPr>
        <p:spPr/>
        <p:txBody>
          <a:bodyPr/>
          <a:lstStyle/>
          <a:p>
            <a:fld id="{D6453BD9-CF07-437B-BF81-E595BD81E8C8}" type="slidenum">
              <a:rPr lang="en-IN" smtClean="0"/>
              <a:pPr/>
              <a:t>3</a:t>
            </a:fld>
            <a:endParaRPr lang="en-IN"/>
          </a:p>
        </p:txBody>
      </p:sp>
    </p:spTree>
    <p:extLst>
      <p:ext uri="{BB962C8B-B14F-4D97-AF65-F5344CB8AC3E}">
        <p14:creationId xmlns:p14="http://schemas.microsoft.com/office/powerpoint/2010/main" xmlns="" val="2713607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lstStyle/>
          <a:p>
            <a:r>
              <a:rPr lang="en-US" b="1" dirty="0">
                <a:solidFill>
                  <a:srgbClr val="0070C0"/>
                </a:solidFill>
              </a:rPr>
              <a:t>The Problem that is being Addressed</a:t>
            </a:r>
            <a:endParaRPr lang="en-IN" b="1" dirty="0">
              <a:solidFill>
                <a:srgbClr val="0070C0"/>
              </a:solidFill>
            </a:endParaRPr>
          </a:p>
        </p:txBody>
      </p:sp>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p:txBody>
          <a:bodyPr/>
          <a:lstStyle/>
          <a:p>
            <a:r>
              <a:rPr lang="en-US" dirty="0"/>
              <a:t>What is that you are trying to solve, who is impacted, what is the impact etc. (Are you solving a real problem which is existing in the world of business or impact, to be solved?. Clearly bring out whether this is </a:t>
            </a:r>
            <a:r>
              <a:rPr lang="en-US" dirty="0" smtClean="0"/>
              <a:t>an </a:t>
            </a:r>
            <a:r>
              <a:rPr lang="en-US" dirty="0"/>
              <a:t>unresolved problem as </a:t>
            </a:r>
            <a:r>
              <a:rPr lang="en-US" dirty="0" smtClean="0"/>
              <a:t>of now and/or </a:t>
            </a:r>
            <a:r>
              <a:rPr lang="en-US" dirty="0"/>
              <a:t>is it being addressed by others in some other form. In other words there has to be </a:t>
            </a:r>
            <a:r>
              <a:rPr lang="en-US" dirty="0" smtClean="0"/>
              <a:t>a real </a:t>
            </a:r>
            <a:r>
              <a:rPr lang="en-US" dirty="0"/>
              <a:t>gap in the market and the opportunity to fill the gap should be clear on the table).  What </a:t>
            </a:r>
            <a:r>
              <a:rPr lang="en-US" dirty="0" smtClean="0"/>
              <a:t>unique market/customer </a:t>
            </a:r>
            <a:r>
              <a:rPr lang="en-US" dirty="0"/>
              <a:t>insights are you bringing to the world by </a:t>
            </a:r>
            <a:r>
              <a:rPr lang="en-US" dirty="0" err="1"/>
              <a:t>analysing</a:t>
            </a:r>
            <a:r>
              <a:rPr lang="en-US" dirty="0"/>
              <a:t> the </a:t>
            </a:r>
            <a:r>
              <a:rPr lang="en-US" dirty="0" smtClean="0"/>
              <a:t>problem and the way it is solved currently?</a:t>
            </a:r>
            <a:endParaRPr lang="en-IN" dirty="0"/>
          </a:p>
        </p:txBody>
      </p:sp>
      <p:sp>
        <p:nvSpPr>
          <p:cNvPr id="5" name="Slide Number Placeholder 4">
            <a:extLst>
              <a:ext uri="{FF2B5EF4-FFF2-40B4-BE49-F238E27FC236}">
                <a16:creationId xmlns:a16="http://schemas.microsoft.com/office/drawing/2014/main" xmlns="" id="{62C411D6-D428-4D17-F067-817AB2E4F4D3}"/>
              </a:ext>
            </a:extLst>
          </p:cNvPr>
          <p:cNvSpPr>
            <a:spLocks noGrp="1"/>
          </p:cNvSpPr>
          <p:nvPr>
            <p:ph type="sldNum" sz="quarter" idx="12"/>
          </p:nvPr>
        </p:nvSpPr>
        <p:spPr/>
        <p:txBody>
          <a:bodyPr/>
          <a:lstStyle/>
          <a:p>
            <a:fld id="{D6453BD9-CF07-437B-BF81-E595BD81E8C8}" type="slidenum">
              <a:rPr lang="en-IN" smtClean="0"/>
              <a:pPr/>
              <a:t>4</a:t>
            </a:fld>
            <a:endParaRPr lang="en-IN"/>
          </a:p>
        </p:txBody>
      </p:sp>
    </p:spTree>
    <p:extLst>
      <p:ext uri="{BB962C8B-B14F-4D97-AF65-F5344CB8AC3E}">
        <p14:creationId xmlns:p14="http://schemas.microsoft.com/office/powerpoint/2010/main" xmlns="" val="1350063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lstStyle/>
          <a:p>
            <a:r>
              <a:rPr lang="en-US" b="1" dirty="0">
                <a:solidFill>
                  <a:srgbClr val="0070C0"/>
                </a:solidFill>
              </a:rPr>
              <a:t>The Solution </a:t>
            </a:r>
            <a:r>
              <a:rPr lang="en-US" b="1" dirty="0" smtClean="0">
                <a:solidFill>
                  <a:srgbClr val="0070C0"/>
                </a:solidFill>
              </a:rPr>
              <a:t>You </a:t>
            </a:r>
            <a:r>
              <a:rPr lang="en-US" b="1" dirty="0">
                <a:solidFill>
                  <a:srgbClr val="0070C0"/>
                </a:solidFill>
              </a:rPr>
              <a:t>are offering</a:t>
            </a:r>
            <a:endParaRPr lang="en-IN" b="1" dirty="0">
              <a:solidFill>
                <a:srgbClr val="0070C0"/>
              </a:solidFill>
            </a:endParaRPr>
          </a:p>
        </p:txBody>
      </p:sp>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p:txBody>
          <a:bodyPr/>
          <a:lstStyle/>
          <a:p>
            <a:r>
              <a:rPr lang="en-US" dirty="0"/>
              <a:t>(Explain the solution and how the product or solution meets the gaps felt by the </a:t>
            </a:r>
            <a:r>
              <a:rPr lang="en-US" dirty="0" smtClean="0"/>
              <a:t>customers and the market </a:t>
            </a:r>
            <a:r>
              <a:rPr lang="en-US" dirty="0"/>
              <a:t>– how it is unique and different from existing solutions).  How have you </a:t>
            </a:r>
            <a:r>
              <a:rPr lang="en-US" dirty="0" smtClean="0"/>
              <a:t>arrived at this </a:t>
            </a:r>
            <a:r>
              <a:rPr lang="en-US" dirty="0"/>
              <a:t>solution?  Mention results of the pilot study that you might have done.</a:t>
            </a:r>
            <a:endParaRPr lang="en-IN" dirty="0"/>
          </a:p>
        </p:txBody>
      </p:sp>
      <p:sp>
        <p:nvSpPr>
          <p:cNvPr id="5" name="Slide Number Placeholder 4">
            <a:extLst>
              <a:ext uri="{FF2B5EF4-FFF2-40B4-BE49-F238E27FC236}">
                <a16:creationId xmlns:a16="http://schemas.microsoft.com/office/drawing/2014/main" xmlns="" id="{8AB95A1E-B683-3473-C9D0-F150B169E261}"/>
              </a:ext>
            </a:extLst>
          </p:cNvPr>
          <p:cNvSpPr>
            <a:spLocks noGrp="1"/>
          </p:cNvSpPr>
          <p:nvPr>
            <p:ph type="sldNum" sz="quarter" idx="12"/>
          </p:nvPr>
        </p:nvSpPr>
        <p:spPr/>
        <p:txBody>
          <a:bodyPr/>
          <a:lstStyle/>
          <a:p>
            <a:fld id="{D6453BD9-CF07-437B-BF81-E595BD81E8C8}" type="slidenum">
              <a:rPr lang="en-IN" smtClean="0"/>
              <a:pPr/>
              <a:t>5</a:t>
            </a:fld>
            <a:endParaRPr lang="en-IN"/>
          </a:p>
        </p:txBody>
      </p:sp>
    </p:spTree>
    <p:extLst>
      <p:ext uri="{BB962C8B-B14F-4D97-AF65-F5344CB8AC3E}">
        <p14:creationId xmlns:p14="http://schemas.microsoft.com/office/powerpoint/2010/main" xmlns="" val="3406628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lstStyle/>
          <a:p>
            <a:r>
              <a:rPr lang="en-US" b="1" dirty="0">
                <a:solidFill>
                  <a:srgbClr val="0070C0"/>
                </a:solidFill>
              </a:rPr>
              <a:t>Your Business Model: </a:t>
            </a:r>
            <a:br>
              <a:rPr lang="en-US" b="1" dirty="0">
                <a:solidFill>
                  <a:srgbClr val="0070C0"/>
                </a:solidFill>
              </a:rPr>
            </a:br>
            <a:r>
              <a:rPr lang="en-US" b="1" dirty="0">
                <a:solidFill>
                  <a:srgbClr val="0070C0"/>
                </a:solidFill>
              </a:rPr>
              <a:t>Uniqueness and Advantages</a:t>
            </a:r>
            <a:endParaRPr lang="en-IN" b="1" dirty="0">
              <a:solidFill>
                <a:srgbClr val="0070C0"/>
              </a:solidFill>
            </a:endParaRPr>
          </a:p>
        </p:txBody>
      </p:sp>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p:txBody>
          <a:bodyPr/>
          <a:lstStyle/>
          <a:p>
            <a:r>
              <a:rPr lang="en-US" dirty="0"/>
              <a:t>Include key highlights of the business model and how it stands ahead, and looks futuristic.  Should clearly indicate how customers are discovered, accessed, how services are delivered and money is </a:t>
            </a:r>
            <a:r>
              <a:rPr lang="en-US" dirty="0" smtClean="0"/>
              <a:t>made by the company. </a:t>
            </a:r>
            <a:r>
              <a:rPr lang="en-US" dirty="0"/>
              <a:t>In other words describe the customer journey end to end.  </a:t>
            </a:r>
            <a:r>
              <a:rPr lang="en-US" dirty="0" smtClean="0"/>
              <a:t>You can use the business model canvas as a template, if possible.</a:t>
            </a:r>
            <a:endParaRPr lang="en-IN" dirty="0"/>
          </a:p>
        </p:txBody>
      </p:sp>
      <p:sp>
        <p:nvSpPr>
          <p:cNvPr id="5" name="Slide Number Placeholder 4">
            <a:extLst>
              <a:ext uri="{FF2B5EF4-FFF2-40B4-BE49-F238E27FC236}">
                <a16:creationId xmlns:a16="http://schemas.microsoft.com/office/drawing/2014/main" xmlns="" id="{F3192032-ADBB-3419-B444-347B606804E3}"/>
              </a:ext>
            </a:extLst>
          </p:cNvPr>
          <p:cNvSpPr>
            <a:spLocks noGrp="1"/>
          </p:cNvSpPr>
          <p:nvPr>
            <p:ph type="sldNum" sz="quarter" idx="12"/>
          </p:nvPr>
        </p:nvSpPr>
        <p:spPr/>
        <p:txBody>
          <a:bodyPr/>
          <a:lstStyle/>
          <a:p>
            <a:fld id="{D6453BD9-CF07-437B-BF81-E595BD81E8C8}" type="slidenum">
              <a:rPr lang="en-IN" smtClean="0"/>
              <a:pPr/>
              <a:t>6</a:t>
            </a:fld>
            <a:endParaRPr lang="en-IN"/>
          </a:p>
        </p:txBody>
      </p:sp>
    </p:spTree>
    <p:extLst>
      <p:ext uri="{BB962C8B-B14F-4D97-AF65-F5344CB8AC3E}">
        <p14:creationId xmlns:p14="http://schemas.microsoft.com/office/powerpoint/2010/main" xmlns="" val="1805063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lstStyle/>
          <a:p>
            <a:r>
              <a:rPr lang="en-US" b="1" dirty="0">
                <a:solidFill>
                  <a:srgbClr val="0070C0"/>
                </a:solidFill>
              </a:rPr>
              <a:t>Market Sizing.</a:t>
            </a:r>
            <a:endParaRPr lang="en-IN" b="1" dirty="0">
              <a:solidFill>
                <a:srgbClr val="0070C0"/>
              </a:solidFill>
            </a:endParaRPr>
          </a:p>
        </p:txBody>
      </p:sp>
      <p:sp>
        <p:nvSpPr>
          <p:cNvPr id="9" name="TextBox 8">
            <a:extLst>
              <a:ext uri="{FF2B5EF4-FFF2-40B4-BE49-F238E27FC236}">
                <a16:creationId xmlns:a16="http://schemas.microsoft.com/office/drawing/2014/main" xmlns="" id="{5F3400E0-7DE7-6CBA-96A0-E684E9D84AB1}"/>
              </a:ext>
            </a:extLst>
          </p:cNvPr>
          <p:cNvSpPr txBox="1"/>
          <p:nvPr/>
        </p:nvSpPr>
        <p:spPr>
          <a:xfrm>
            <a:off x="923925" y="1843088"/>
            <a:ext cx="4029075" cy="1754326"/>
          </a:xfrm>
          <a:prstGeom prst="rect">
            <a:avLst/>
          </a:prstGeom>
          <a:noFill/>
          <a:ln>
            <a:solidFill>
              <a:schemeClr val="tx1"/>
            </a:solidFill>
          </a:ln>
        </p:spPr>
        <p:txBody>
          <a:bodyPr wrap="square" rtlCol="0">
            <a:spAutoFit/>
          </a:bodyPr>
          <a:lstStyle/>
          <a:p>
            <a:pPr algn="ctr"/>
            <a:r>
              <a:rPr lang="en-US" dirty="0"/>
              <a:t>Overall Market Size</a:t>
            </a:r>
          </a:p>
          <a:p>
            <a:pPr algn="ctr"/>
            <a:endParaRPr lang="en-US" dirty="0"/>
          </a:p>
          <a:p>
            <a:pPr algn="ctr"/>
            <a:endParaRPr lang="en-US" dirty="0"/>
          </a:p>
          <a:p>
            <a:pPr algn="ctr"/>
            <a:endParaRPr lang="en-US" dirty="0"/>
          </a:p>
          <a:p>
            <a:pPr algn="ctr"/>
            <a:endParaRPr lang="en-US" dirty="0"/>
          </a:p>
          <a:p>
            <a:pPr algn="ctr"/>
            <a:endParaRPr lang="en-IN" dirty="0"/>
          </a:p>
        </p:txBody>
      </p:sp>
      <p:sp>
        <p:nvSpPr>
          <p:cNvPr id="10" name="TextBox 9">
            <a:extLst>
              <a:ext uri="{FF2B5EF4-FFF2-40B4-BE49-F238E27FC236}">
                <a16:creationId xmlns:a16="http://schemas.microsoft.com/office/drawing/2014/main" xmlns="" id="{892CFC3C-D853-FF69-151C-3965A04A885E}"/>
              </a:ext>
            </a:extLst>
          </p:cNvPr>
          <p:cNvSpPr txBox="1"/>
          <p:nvPr/>
        </p:nvSpPr>
        <p:spPr>
          <a:xfrm>
            <a:off x="6010275" y="1838326"/>
            <a:ext cx="4029075" cy="1754326"/>
          </a:xfrm>
          <a:prstGeom prst="rect">
            <a:avLst/>
          </a:prstGeom>
          <a:noFill/>
          <a:ln>
            <a:solidFill>
              <a:schemeClr val="tx1"/>
            </a:solidFill>
          </a:ln>
        </p:spPr>
        <p:txBody>
          <a:bodyPr wrap="square" rtlCol="0">
            <a:spAutoFit/>
          </a:bodyPr>
          <a:lstStyle/>
          <a:p>
            <a:pPr algn="ctr"/>
            <a:r>
              <a:rPr lang="en-US" dirty="0" err="1" smtClean="0"/>
              <a:t>YourTarget</a:t>
            </a:r>
            <a:r>
              <a:rPr lang="en-US" dirty="0" smtClean="0"/>
              <a:t> </a:t>
            </a:r>
            <a:r>
              <a:rPr lang="en-US" dirty="0"/>
              <a:t>Market</a:t>
            </a:r>
          </a:p>
          <a:p>
            <a:pPr algn="ctr"/>
            <a:endParaRPr lang="en-US" dirty="0"/>
          </a:p>
          <a:p>
            <a:pPr algn="ctr"/>
            <a:endParaRPr lang="en-US" dirty="0"/>
          </a:p>
          <a:p>
            <a:pPr algn="ctr"/>
            <a:endParaRPr lang="en-US" dirty="0"/>
          </a:p>
          <a:p>
            <a:pPr algn="ctr"/>
            <a:endParaRPr lang="en-US" dirty="0"/>
          </a:p>
          <a:p>
            <a:pPr algn="ctr"/>
            <a:endParaRPr lang="en-IN" dirty="0"/>
          </a:p>
        </p:txBody>
      </p:sp>
      <p:sp>
        <p:nvSpPr>
          <p:cNvPr id="4" name="Slide Number Placeholder 3">
            <a:extLst>
              <a:ext uri="{FF2B5EF4-FFF2-40B4-BE49-F238E27FC236}">
                <a16:creationId xmlns:a16="http://schemas.microsoft.com/office/drawing/2014/main" xmlns="" id="{D4F85327-9408-E00F-B960-A7AD39FB0465}"/>
              </a:ext>
            </a:extLst>
          </p:cNvPr>
          <p:cNvSpPr>
            <a:spLocks noGrp="1"/>
          </p:cNvSpPr>
          <p:nvPr>
            <p:ph type="sldNum" sz="quarter" idx="12"/>
          </p:nvPr>
        </p:nvSpPr>
        <p:spPr/>
        <p:txBody>
          <a:bodyPr/>
          <a:lstStyle/>
          <a:p>
            <a:fld id="{D6453BD9-CF07-437B-BF81-E595BD81E8C8}" type="slidenum">
              <a:rPr lang="en-IN" sz="1500" smtClean="0"/>
              <a:pPr/>
              <a:t>7</a:t>
            </a:fld>
            <a:endParaRPr lang="en-IN" sz="1500" dirty="0"/>
          </a:p>
        </p:txBody>
      </p:sp>
      <p:sp>
        <p:nvSpPr>
          <p:cNvPr id="5" name="TextBox 4">
            <a:extLst>
              <a:ext uri="{FF2B5EF4-FFF2-40B4-BE49-F238E27FC236}">
                <a16:creationId xmlns:a16="http://schemas.microsoft.com/office/drawing/2014/main" xmlns="" id="{68A11A7C-8403-7F17-4176-B64347F4BADB}"/>
              </a:ext>
            </a:extLst>
          </p:cNvPr>
          <p:cNvSpPr txBox="1"/>
          <p:nvPr/>
        </p:nvSpPr>
        <p:spPr>
          <a:xfrm>
            <a:off x="838200" y="4222376"/>
            <a:ext cx="9542929" cy="1477328"/>
          </a:xfrm>
          <a:prstGeom prst="rect">
            <a:avLst/>
          </a:prstGeom>
          <a:noFill/>
        </p:spPr>
        <p:txBody>
          <a:bodyPr wrap="square" rtlCol="0">
            <a:spAutoFit/>
          </a:bodyPr>
          <a:lstStyle/>
          <a:p>
            <a:r>
              <a:rPr lang="en-IN" dirty="0"/>
              <a:t>(Please quote third party research reports to substantiate your claim of market size. Clearly indicate Total Addressable Market (TAM), Service Addressable Market (SAM), Service Obtainable Market (SOM) in different geographies if you can. If you are doing a pilot in a particular city or a state in India, also indicate the market size of that city or state of your target group. The sizing has to be both in terms of value (Rs./$) and in terms of number of customers )</a:t>
            </a:r>
          </a:p>
        </p:txBody>
      </p:sp>
    </p:spTree>
    <p:extLst>
      <p:ext uri="{BB962C8B-B14F-4D97-AF65-F5344CB8AC3E}">
        <p14:creationId xmlns:p14="http://schemas.microsoft.com/office/powerpoint/2010/main" xmlns="" val="2778915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normAutofit/>
          </a:bodyPr>
          <a:lstStyle/>
          <a:p>
            <a:r>
              <a:rPr lang="en-US" sz="3200" b="1" dirty="0">
                <a:solidFill>
                  <a:srgbClr val="0070C0"/>
                </a:solidFill>
              </a:rPr>
              <a:t>Competitive Landscape and how your Strategy is different:</a:t>
            </a:r>
            <a:endParaRPr lang="en-IN" sz="3200" b="1" dirty="0">
              <a:solidFill>
                <a:srgbClr val="0070C0"/>
              </a:solidFill>
            </a:endParaRPr>
          </a:p>
        </p:txBody>
      </p:sp>
      <p:sp>
        <p:nvSpPr>
          <p:cNvPr id="3" name="Content Placeholder 2">
            <a:extLst>
              <a:ext uri="{FF2B5EF4-FFF2-40B4-BE49-F238E27FC236}">
                <a16:creationId xmlns:a16="http://schemas.microsoft.com/office/drawing/2014/main" xmlns="" id="{2D9ABD45-65E1-FF0B-5F71-373A322A2C76}"/>
              </a:ext>
            </a:extLst>
          </p:cNvPr>
          <p:cNvSpPr>
            <a:spLocks noGrp="1"/>
          </p:cNvSpPr>
          <p:nvPr>
            <p:ph idx="1"/>
          </p:nvPr>
        </p:nvSpPr>
        <p:spPr/>
        <p:txBody>
          <a:bodyPr/>
          <a:lstStyle/>
          <a:p>
            <a:r>
              <a:rPr lang="en-US" dirty="0"/>
              <a:t>List out </a:t>
            </a:r>
            <a:r>
              <a:rPr lang="en-US" dirty="0" smtClean="0"/>
              <a:t>the Indian and global </a:t>
            </a:r>
            <a:r>
              <a:rPr lang="en-US" dirty="0"/>
              <a:t>Competitors and their strategies / value propositions. (Indicate the startups or other companies who are funded in this field and give an idea of how they have scaled up after getting funding. In other words we are trying to assess whether this space is attractive enough for investors. Once again quote third party research reports, if you can)</a:t>
            </a:r>
            <a:endParaRPr lang="en-IN" dirty="0"/>
          </a:p>
        </p:txBody>
      </p:sp>
      <p:sp>
        <p:nvSpPr>
          <p:cNvPr id="5" name="Slide Number Placeholder 4">
            <a:extLst>
              <a:ext uri="{FF2B5EF4-FFF2-40B4-BE49-F238E27FC236}">
                <a16:creationId xmlns:a16="http://schemas.microsoft.com/office/drawing/2014/main" xmlns="" id="{59A4777C-8D79-38C2-8F6B-D3C4FC5C8429}"/>
              </a:ext>
            </a:extLst>
          </p:cNvPr>
          <p:cNvSpPr>
            <a:spLocks noGrp="1"/>
          </p:cNvSpPr>
          <p:nvPr>
            <p:ph type="sldNum" sz="quarter" idx="12"/>
          </p:nvPr>
        </p:nvSpPr>
        <p:spPr/>
        <p:txBody>
          <a:bodyPr/>
          <a:lstStyle/>
          <a:p>
            <a:fld id="{D6453BD9-CF07-437B-BF81-E595BD81E8C8}" type="slidenum">
              <a:rPr lang="en-IN" smtClean="0"/>
              <a:pPr/>
              <a:t>8</a:t>
            </a:fld>
            <a:endParaRPr lang="en-IN"/>
          </a:p>
        </p:txBody>
      </p:sp>
    </p:spTree>
    <p:extLst>
      <p:ext uri="{BB962C8B-B14F-4D97-AF65-F5344CB8AC3E}">
        <p14:creationId xmlns:p14="http://schemas.microsoft.com/office/powerpoint/2010/main" xmlns="" val="3444686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D4824-345E-2718-96BA-B1CE361987B1}"/>
              </a:ext>
            </a:extLst>
          </p:cNvPr>
          <p:cNvSpPr>
            <a:spLocks noGrp="1"/>
          </p:cNvSpPr>
          <p:nvPr>
            <p:ph type="title"/>
          </p:nvPr>
        </p:nvSpPr>
        <p:spPr/>
        <p:txBody>
          <a:bodyPr/>
          <a:lstStyle/>
          <a:p>
            <a:r>
              <a:rPr lang="en-US" b="1" dirty="0">
                <a:solidFill>
                  <a:srgbClr val="0070C0"/>
                </a:solidFill>
              </a:rPr>
              <a:t>Business Economics &amp; Financials </a:t>
            </a:r>
            <a:endParaRPr lang="en-IN" b="1" dirty="0">
              <a:solidFill>
                <a:srgbClr val="0070C0"/>
              </a:solidFill>
            </a:endParaRPr>
          </a:p>
        </p:txBody>
      </p:sp>
      <p:sp>
        <p:nvSpPr>
          <p:cNvPr id="4" name="Content Placeholder 2">
            <a:extLst>
              <a:ext uri="{FF2B5EF4-FFF2-40B4-BE49-F238E27FC236}">
                <a16:creationId xmlns:a16="http://schemas.microsoft.com/office/drawing/2014/main" xmlns="" id="{A2401227-A2BF-6D05-54EA-0ED83E5C0372}"/>
              </a:ext>
            </a:extLst>
          </p:cNvPr>
          <p:cNvSpPr txBox="1">
            <a:spLocks/>
          </p:cNvSpPr>
          <p:nvPr/>
        </p:nvSpPr>
        <p:spPr>
          <a:xfrm>
            <a:off x="838200" y="1385455"/>
            <a:ext cx="10979727" cy="5237018"/>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Clearly list unit economics and cost structure.</a:t>
            </a:r>
          </a:p>
          <a:p>
            <a:r>
              <a:rPr lang="en-US" dirty="0" smtClean="0"/>
              <a:t> Detail </a:t>
            </a:r>
            <a:r>
              <a:rPr lang="en-US" dirty="0"/>
              <a:t>year-wise/quarter-wise/month-wise profit &amp; loss statement for the past periods in which you were operational.</a:t>
            </a:r>
          </a:p>
          <a:p>
            <a:r>
              <a:rPr lang="en-US" dirty="0"/>
              <a:t> List the financial projections for next three years, with the first financial year, quarter wise. (In other words we are trying to assess your past track record, growth and how you are building up the business for the next three years. Details can also be shown in appendix. All numbers in Rs/USD have to be aligned to Indian financial years (April xx to March </a:t>
            </a:r>
            <a:r>
              <a:rPr lang="en-US" dirty="0" err="1"/>
              <a:t>yy</a:t>
            </a:r>
            <a:r>
              <a:rPr lang="en-US" dirty="0"/>
              <a:t>) and not calendar years.)</a:t>
            </a:r>
          </a:p>
          <a:p>
            <a:r>
              <a:rPr lang="en-IN" dirty="0"/>
              <a:t>Describe KPI’s you are monitoring apart from the above.</a:t>
            </a:r>
          </a:p>
        </p:txBody>
      </p:sp>
      <p:sp>
        <p:nvSpPr>
          <p:cNvPr id="6" name="Slide Number Placeholder 5">
            <a:extLst>
              <a:ext uri="{FF2B5EF4-FFF2-40B4-BE49-F238E27FC236}">
                <a16:creationId xmlns:a16="http://schemas.microsoft.com/office/drawing/2014/main" xmlns="" id="{F1763F56-5647-7947-98BF-F9179EE62A9B}"/>
              </a:ext>
            </a:extLst>
          </p:cNvPr>
          <p:cNvSpPr>
            <a:spLocks noGrp="1"/>
          </p:cNvSpPr>
          <p:nvPr>
            <p:ph type="sldNum" sz="quarter" idx="12"/>
          </p:nvPr>
        </p:nvSpPr>
        <p:spPr/>
        <p:txBody>
          <a:bodyPr/>
          <a:lstStyle/>
          <a:p>
            <a:fld id="{D6453BD9-CF07-437B-BF81-E595BD81E8C8}" type="slidenum">
              <a:rPr lang="en-IN" smtClean="0"/>
              <a:pPr/>
              <a:t>9</a:t>
            </a:fld>
            <a:endParaRPr lang="en-IN"/>
          </a:p>
        </p:txBody>
      </p:sp>
    </p:spTree>
    <p:extLst>
      <p:ext uri="{BB962C8B-B14F-4D97-AF65-F5344CB8AC3E}">
        <p14:creationId xmlns:p14="http://schemas.microsoft.com/office/powerpoint/2010/main" xmlns="" val="2879748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891</Words>
  <Application>Microsoft Office PowerPoint</Application>
  <PresentationFormat>Custom</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DECK FOR INVESTOR GROUP - MALABAR ANGEL NETWORK  Date -</vt:lpstr>
      <vt:lpstr>Introduction</vt:lpstr>
      <vt:lpstr>The Team</vt:lpstr>
      <vt:lpstr>The Problem that is being Addressed</vt:lpstr>
      <vt:lpstr>The Solution You are offering</vt:lpstr>
      <vt:lpstr>Your Business Model:  Uniqueness and Advantages</vt:lpstr>
      <vt:lpstr>Market Sizing.</vt:lpstr>
      <vt:lpstr>Competitive Landscape and how your Strategy is different:</vt:lpstr>
      <vt:lpstr>Business Economics &amp; Financials </vt:lpstr>
      <vt:lpstr>Current Product Status &amp; Future Roadmap</vt:lpstr>
      <vt:lpstr>Go to Market Strategy</vt:lpstr>
      <vt:lpstr>Customer Testimonial </vt:lpstr>
      <vt:lpstr>Funding Requirement &amp; Utilization</vt:lpstr>
      <vt:lpstr>Valuation, Terms and Conditions</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 – Pitch Session</dc:title>
  <dc:creator>Navaneetha Melekalathil</dc:creator>
  <cp:lastModifiedBy>P K GOPALAKRISHNAN</cp:lastModifiedBy>
  <cp:revision>71</cp:revision>
  <dcterms:created xsi:type="dcterms:W3CDTF">2022-06-04T01:43:27Z</dcterms:created>
  <dcterms:modified xsi:type="dcterms:W3CDTF">2023-06-23T10:25:22Z</dcterms:modified>
</cp:coreProperties>
</file>